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Economica"/>
      <p:regular r:id="rId37"/>
      <p:bold r:id="rId38"/>
      <p:italic r:id="rId39"/>
      <p:boldItalic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Economica-boldItalic.fntdata"/><Relationship Id="rId20" Type="http://schemas.openxmlformats.org/officeDocument/2006/relationships/slide" Target="slides/slide15.xml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slide" Target="slides/slide17.xml"/><Relationship Id="rId44" Type="http://schemas.openxmlformats.org/officeDocument/2006/relationships/font" Target="fonts/OpenSans-boldItalic.fntdata"/><Relationship Id="rId21" Type="http://schemas.openxmlformats.org/officeDocument/2006/relationships/slide" Target="slides/slide16.xml"/><Relationship Id="rId43" Type="http://schemas.openxmlformats.org/officeDocument/2006/relationships/font" Target="fonts/OpenSans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Economica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Economica-italic.fntdata"/><Relationship Id="rId16" Type="http://schemas.openxmlformats.org/officeDocument/2006/relationships/slide" Target="slides/slide11.xml"/><Relationship Id="rId38" Type="http://schemas.openxmlformats.org/officeDocument/2006/relationships/font" Target="fonts/Economica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954bc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954b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61d3207b8_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e61d3207b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b4082a23f_0_6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fb4082a23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61d3207b8_4_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e61d3207b8_4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fb4082a23f_0_1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fb4082a23f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b4082a23f_0_1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b4082a23f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fb4082a23f_0_9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fb4082a23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fb4082a23f_0_1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fb4082a23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fb4082a23f_0_1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fb4082a23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fb4082a23f_0_1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fb4082a23f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fb4082a23f_0_1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fb4082a23f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954bc_0_9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954bc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61d3207b8_2_9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e61d3207b8_2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61b8ab30d_5_9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e61b8ab30d_5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e61d3207b8_4_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e61d3207b8_4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fb4082a23f_0_19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fb4082a23f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fb4082a23f_0_2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fb4082a23f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fb4082a23f_0_2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fb4082a23f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fb4082a23f_0_2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fb4082a23f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fb4082a23f_0_2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fb4082a23f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e61d3207b8_4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e61d3207b8_4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e61b8ab30d_5_1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e61b8ab30d_5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61d3207b8_2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61d3207b8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e61b8ab30d_0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e61b8ab30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e61d3207b8_4_1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e61d3207b8_4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b47471e1a_0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b47471e1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61d3207b8_2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61d3207b8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b4082a23f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b4082a23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b4082a23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b4082a23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b47471e1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b47471e1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b4082a23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b4082a23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image-net.org/challenges/LSVRC/2015/2015-downloads.php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Relationship Id="rId4" Type="http://schemas.openxmlformats.org/officeDocument/2006/relationships/image" Target="../media/image25.png"/><Relationship Id="rId5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Relationship Id="rId4" Type="http://schemas.openxmlformats.org/officeDocument/2006/relationships/image" Target="../media/image3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Relationship Id="rId4" Type="http://schemas.openxmlformats.org/officeDocument/2006/relationships/image" Target="../media/image3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Relationship Id="rId4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Relationship Id="rId4" Type="http://schemas.openxmlformats.org/officeDocument/2006/relationships/hyperlink" Target="https://arxiv.org/pdf/1603.08511.pdf" TargetMode="External"/><Relationship Id="rId5" Type="http://schemas.openxmlformats.org/officeDocument/2006/relationships/hyperlink" Target="https://image-net.org/challenges/LSVRC/2015/2015-downloads.php" TargetMode="External"/><Relationship Id="rId6" Type="http://schemas.openxmlformats.org/officeDocument/2006/relationships/hyperlink" Target="https://en.wikipedia.org/wiki/CIELAB_color_space" TargetMode="External"/><Relationship Id="rId7" Type="http://schemas.openxmlformats.org/officeDocument/2006/relationships/hyperlink" Target="https://colab.research.google.com/drive/1-MF_M5t8ZUVav3adi8q7aRNyqGAkvt94?authuser=1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/>
        </p:nvSpPr>
        <p:spPr>
          <a:xfrm>
            <a:off x="2447250" y="1017300"/>
            <a:ext cx="4249500" cy="289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4000">
                <a:latin typeface="Economica"/>
                <a:ea typeface="Economica"/>
                <a:cs typeface="Economica"/>
                <a:sym typeface="Economica"/>
              </a:rPr>
              <a:t> Project for the </a:t>
            </a:r>
            <a:endParaRPr sz="40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4000">
                <a:latin typeface="Economica"/>
                <a:ea typeface="Economica"/>
                <a:cs typeface="Economica"/>
                <a:sym typeface="Economica"/>
              </a:rPr>
              <a:t>Neural Networks Course</a:t>
            </a:r>
            <a:endParaRPr sz="40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4000">
                <a:latin typeface="Economica"/>
                <a:ea typeface="Economica"/>
                <a:cs typeface="Economica"/>
                <a:sym typeface="Economica"/>
              </a:rPr>
              <a:t>6 CFU</a:t>
            </a:r>
            <a:endParaRPr sz="40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1694100" y="4442100"/>
            <a:ext cx="57558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latin typeface="Economica"/>
                <a:ea typeface="Economica"/>
                <a:cs typeface="Economica"/>
                <a:sym typeface="Economica"/>
              </a:rPr>
              <a:t>Graziano Specchi, Omar Bayoumi, Cristiano Bellucci</a:t>
            </a:r>
            <a:endParaRPr sz="2100">
              <a:solidFill>
                <a:srgbClr val="0000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3400" y="1142849"/>
            <a:ext cx="3315499" cy="7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225" y="340850"/>
            <a:ext cx="2186500" cy="20029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0800" y="2498100"/>
            <a:ext cx="2098400" cy="199142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Model</a:t>
            </a:r>
            <a:endParaRPr/>
          </a:p>
        </p:txBody>
      </p:sp>
      <p:sp>
        <p:nvSpPr>
          <p:cNvPr id="155" name="Google Shape;155;p22"/>
          <p:cNvSpPr txBox="1"/>
          <p:nvPr>
            <p:ph idx="2" type="body"/>
          </p:nvPr>
        </p:nvSpPr>
        <p:spPr>
          <a:xfrm>
            <a:off x="5023375" y="3926825"/>
            <a:ext cx="486900" cy="6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000"/>
              <a:t>2</a:t>
            </a:r>
            <a:endParaRPr sz="3000"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3275" y="977900"/>
            <a:ext cx="3171825" cy="30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idx="4294967295" type="title"/>
          </p:nvPr>
        </p:nvSpPr>
        <p:spPr>
          <a:xfrm>
            <a:off x="2871600" y="142125"/>
            <a:ext cx="3400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Model:</a:t>
            </a:r>
            <a:endParaRPr/>
          </a:p>
        </p:txBody>
      </p:sp>
      <p:sp>
        <p:nvSpPr>
          <p:cNvPr id="162" name="Google Shape;162;p23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7</a:t>
            </a:r>
            <a:endParaRPr/>
          </a:p>
        </p:txBody>
      </p:sp>
      <p:pic>
        <p:nvPicPr>
          <p:cNvPr id="163" name="Google Shape;16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0550"/>
            <a:ext cx="8839197" cy="2582403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3"/>
          <p:cNvSpPr txBox="1"/>
          <p:nvPr>
            <p:ph idx="4294967295" type="title"/>
          </p:nvPr>
        </p:nvSpPr>
        <p:spPr>
          <a:xfrm>
            <a:off x="2871600" y="686750"/>
            <a:ext cx="3400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Pixel Classification</a:t>
            </a:r>
            <a:endParaRPr/>
          </a:p>
        </p:txBody>
      </p:sp>
      <p:sp>
        <p:nvSpPr>
          <p:cNvPr id="165" name="Google Shape;165;p23"/>
          <p:cNvSpPr/>
          <p:nvPr/>
        </p:nvSpPr>
        <p:spPr>
          <a:xfrm>
            <a:off x="7536675" y="3224250"/>
            <a:ext cx="283500" cy="17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6725" y="3220751"/>
            <a:ext cx="293450" cy="153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</a:t>
            </a:r>
            <a:endParaRPr/>
          </a:p>
        </p:txBody>
      </p:sp>
      <p:sp>
        <p:nvSpPr>
          <p:cNvPr id="172" name="Google Shape;172;p24"/>
          <p:cNvSpPr txBox="1"/>
          <p:nvPr>
            <p:ph idx="2" type="body"/>
          </p:nvPr>
        </p:nvSpPr>
        <p:spPr>
          <a:xfrm>
            <a:off x="5023375" y="3926825"/>
            <a:ext cx="486900" cy="6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000"/>
              <a:t>3</a:t>
            </a:r>
            <a:endParaRPr sz="3000"/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1827" y="1326812"/>
            <a:ext cx="1970075" cy="248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idx="4294967295" type="title"/>
          </p:nvPr>
        </p:nvSpPr>
        <p:spPr>
          <a:xfrm>
            <a:off x="2871600" y="142125"/>
            <a:ext cx="3400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</a:t>
            </a:r>
            <a:r>
              <a:rPr lang="it"/>
              <a:t>:</a:t>
            </a:r>
            <a:endParaRPr/>
          </a:p>
        </p:txBody>
      </p:sp>
      <p:sp>
        <p:nvSpPr>
          <p:cNvPr id="179" name="Google Shape;179;p25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9</a:t>
            </a:r>
            <a:endParaRPr/>
          </a:p>
        </p:txBody>
      </p:sp>
      <p:sp>
        <p:nvSpPr>
          <p:cNvPr id="180" name="Google Shape;180;p25"/>
          <p:cNvSpPr txBox="1"/>
          <p:nvPr>
            <p:ph idx="4294967295" type="title"/>
          </p:nvPr>
        </p:nvSpPr>
        <p:spPr>
          <a:xfrm>
            <a:off x="2871600" y="686750"/>
            <a:ext cx="3400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ImageNet</a:t>
            </a:r>
            <a:endParaRPr/>
          </a:p>
        </p:txBody>
      </p:sp>
      <p:sp>
        <p:nvSpPr>
          <p:cNvPr id="181" name="Google Shape;181;p25"/>
          <p:cNvSpPr txBox="1"/>
          <p:nvPr/>
        </p:nvSpPr>
        <p:spPr>
          <a:xfrm>
            <a:off x="1088275" y="2090400"/>
            <a:ext cx="1417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>
                <a:latin typeface="Open Sans"/>
                <a:ea typeface="Open Sans"/>
                <a:cs typeface="Open Sans"/>
                <a:sym typeface="Open Sans"/>
              </a:rPr>
              <a:t>Training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2" name="Google Shape;182;p25"/>
          <p:cNvSpPr txBox="1"/>
          <p:nvPr/>
        </p:nvSpPr>
        <p:spPr>
          <a:xfrm>
            <a:off x="3656325" y="2090400"/>
            <a:ext cx="1791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>
                <a:latin typeface="Open Sans"/>
                <a:ea typeface="Open Sans"/>
                <a:cs typeface="Open Sans"/>
                <a:sym typeface="Open Sans"/>
              </a:rPr>
              <a:t>Validation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6572225" y="2090400"/>
            <a:ext cx="1417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>
                <a:latin typeface="Open Sans"/>
                <a:ea typeface="Open Sans"/>
                <a:cs typeface="Open Sans"/>
                <a:sym typeface="Open Sans"/>
              </a:rPr>
              <a:t>Testing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4" name="Google Shape;184;p25"/>
          <p:cNvCxnSpPr>
            <a:stCxn id="180" idx="2"/>
            <a:endCxn id="181" idx="0"/>
          </p:cNvCxnSpPr>
          <p:nvPr/>
        </p:nvCxnSpPr>
        <p:spPr>
          <a:xfrm flipH="1">
            <a:off x="1797000" y="1442450"/>
            <a:ext cx="2775000" cy="64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" name="Google Shape;185;p25"/>
          <p:cNvCxnSpPr>
            <a:stCxn id="180" idx="2"/>
            <a:endCxn id="182" idx="0"/>
          </p:cNvCxnSpPr>
          <p:nvPr/>
        </p:nvCxnSpPr>
        <p:spPr>
          <a:xfrm flipH="1">
            <a:off x="4552200" y="1442450"/>
            <a:ext cx="19800" cy="64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6" name="Google Shape;186;p25"/>
          <p:cNvCxnSpPr>
            <a:stCxn id="180" idx="2"/>
            <a:endCxn id="183" idx="0"/>
          </p:cNvCxnSpPr>
          <p:nvPr/>
        </p:nvCxnSpPr>
        <p:spPr>
          <a:xfrm>
            <a:off x="4572000" y="1442450"/>
            <a:ext cx="2708700" cy="64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" name="Google Shape;187;p25"/>
          <p:cNvSpPr txBox="1"/>
          <p:nvPr/>
        </p:nvSpPr>
        <p:spPr>
          <a:xfrm>
            <a:off x="1178025" y="2608350"/>
            <a:ext cx="141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16 K images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8" name="Google Shape;188;p25"/>
          <p:cNvSpPr txBox="1"/>
          <p:nvPr/>
        </p:nvSpPr>
        <p:spPr>
          <a:xfrm>
            <a:off x="3875125" y="2608350"/>
            <a:ext cx="141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 K images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9" name="Google Shape;189;p25"/>
          <p:cNvSpPr txBox="1"/>
          <p:nvPr/>
        </p:nvSpPr>
        <p:spPr>
          <a:xfrm>
            <a:off x="6572225" y="2659800"/>
            <a:ext cx="2014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</a:pPr>
            <a:r>
              <a:rPr lang="it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3 K colored images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</a:pPr>
            <a:r>
              <a:rPr lang="it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3 K grayscale images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503700" y="4194125"/>
            <a:ext cx="7247400" cy="4002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https://image-net.org/challenges/LSVRC/2015/2015-downloads.php</a:t>
            </a:r>
            <a:endParaRPr>
              <a:solidFill>
                <a:srgbClr val="00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Training and Validation</a:t>
            </a:r>
            <a:endParaRPr/>
          </a:p>
        </p:txBody>
      </p:sp>
      <p:sp>
        <p:nvSpPr>
          <p:cNvPr id="196" name="Google Shape;196;p26"/>
          <p:cNvSpPr txBox="1"/>
          <p:nvPr>
            <p:ph idx="2" type="body"/>
          </p:nvPr>
        </p:nvSpPr>
        <p:spPr>
          <a:xfrm>
            <a:off x="5023375" y="3926825"/>
            <a:ext cx="486900" cy="6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000"/>
              <a:t>4</a:t>
            </a:r>
            <a:endParaRPr sz="3000"/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1600" y="929275"/>
            <a:ext cx="3419475" cy="305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idx="4294967295" type="title"/>
          </p:nvPr>
        </p:nvSpPr>
        <p:spPr>
          <a:xfrm>
            <a:off x="3168000" y="1510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Loss Function</a:t>
            </a:r>
            <a:endParaRPr/>
          </a:p>
        </p:txBody>
      </p:sp>
      <p:sp>
        <p:nvSpPr>
          <p:cNvPr id="203" name="Google Shape;203;p27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11</a:t>
            </a:r>
            <a:endParaRPr/>
          </a:p>
        </p:txBody>
      </p:sp>
      <p:pic>
        <p:nvPicPr>
          <p:cNvPr id="204" name="Google Shape;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63" y="1218388"/>
            <a:ext cx="7934274" cy="10467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5" name="Google Shape;205;p27"/>
          <p:cNvSpPr txBox="1"/>
          <p:nvPr/>
        </p:nvSpPr>
        <p:spPr>
          <a:xfrm>
            <a:off x="491388" y="737400"/>
            <a:ext cx="836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Open Sans"/>
                <a:ea typeface="Open Sans"/>
                <a:cs typeface="Open Sans"/>
                <a:sym typeface="Open Sans"/>
              </a:rPr>
              <a:t>Weighted Multinomial Cross Entropy Loss 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idx="4294967295" type="title"/>
          </p:nvPr>
        </p:nvSpPr>
        <p:spPr>
          <a:xfrm>
            <a:off x="3168000" y="1510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Loss Function</a:t>
            </a:r>
            <a:endParaRPr/>
          </a:p>
        </p:txBody>
      </p:sp>
      <p:sp>
        <p:nvSpPr>
          <p:cNvPr id="211" name="Google Shape;211;p28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11</a:t>
            </a:r>
            <a:endParaRPr/>
          </a:p>
        </p:txBody>
      </p:sp>
      <p:pic>
        <p:nvPicPr>
          <p:cNvPr id="212" name="Google Shape;2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63" y="1218388"/>
            <a:ext cx="7934274" cy="10467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3" name="Google Shape;213;p28"/>
          <p:cNvSpPr txBox="1"/>
          <p:nvPr/>
        </p:nvSpPr>
        <p:spPr>
          <a:xfrm>
            <a:off x="491388" y="737400"/>
            <a:ext cx="836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Open Sans"/>
                <a:ea typeface="Open Sans"/>
                <a:cs typeface="Open Sans"/>
                <a:sym typeface="Open Sans"/>
              </a:rPr>
              <a:t>Weighted Multinomial Cross Entropy Loss 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4" name="Google Shape;21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2367" y="2857900"/>
            <a:ext cx="2861658" cy="755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5" name="Google Shape;215;p28"/>
          <p:cNvSpPr txBox="1"/>
          <p:nvPr/>
        </p:nvSpPr>
        <p:spPr>
          <a:xfrm>
            <a:off x="313500" y="2278675"/>
            <a:ext cx="467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Smoothed Empirical Distribution </a:t>
            </a:r>
            <a:r>
              <a:rPr i="1" lang="it" sz="1100">
                <a:solidFill>
                  <a:schemeClr val="dk1"/>
                </a:solidFill>
              </a:rPr>
              <a:t>P̃ 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mixed with Uniform Distribution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6" name="Google Shape;216;p28"/>
          <p:cNvSpPr txBox="1"/>
          <p:nvPr/>
        </p:nvSpPr>
        <p:spPr>
          <a:xfrm>
            <a:off x="0" y="3035650"/>
            <a:ext cx="148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λ=0.5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 txBox="1"/>
          <p:nvPr>
            <p:ph idx="4294967295" type="title"/>
          </p:nvPr>
        </p:nvSpPr>
        <p:spPr>
          <a:xfrm>
            <a:off x="3168000" y="1510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Loss Function</a:t>
            </a: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7930925" y="4227625"/>
            <a:ext cx="331800" cy="139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23" name="Google Shape;223;p29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11</a:t>
            </a:r>
            <a:endParaRPr/>
          </a:p>
        </p:txBody>
      </p:sp>
      <p:pic>
        <p:nvPicPr>
          <p:cNvPr id="224" name="Google Shape;22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63" y="1218388"/>
            <a:ext cx="7934274" cy="10467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5" name="Google Shape;225;p29"/>
          <p:cNvSpPr txBox="1"/>
          <p:nvPr/>
        </p:nvSpPr>
        <p:spPr>
          <a:xfrm>
            <a:off x="491388" y="737400"/>
            <a:ext cx="836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Open Sans"/>
                <a:ea typeface="Open Sans"/>
                <a:cs typeface="Open Sans"/>
                <a:sym typeface="Open Sans"/>
              </a:rPr>
              <a:t>Weighted Multinomial Cross Entropy Loss 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6" name="Google Shape;22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2367" y="2857900"/>
            <a:ext cx="2861658" cy="755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7" name="Google Shape;227;p29"/>
          <p:cNvSpPr txBox="1"/>
          <p:nvPr/>
        </p:nvSpPr>
        <p:spPr>
          <a:xfrm>
            <a:off x="313500" y="2278675"/>
            <a:ext cx="467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Smoothed Empirical Distribution </a:t>
            </a:r>
            <a:r>
              <a:rPr i="1" lang="it" sz="1100">
                <a:solidFill>
                  <a:schemeClr val="dk1"/>
                </a:solidFill>
              </a:rPr>
              <a:t>P̃ 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mixed with Uniform Distribution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8" name="Google Shape;228;p29"/>
          <p:cNvSpPr txBox="1"/>
          <p:nvPr/>
        </p:nvSpPr>
        <p:spPr>
          <a:xfrm>
            <a:off x="0" y="3035650"/>
            <a:ext cx="148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λ=0.5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9" name="Google Shape;22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7050" y="2822953"/>
            <a:ext cx="2861649" cy="825597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0" name="Google Shape;230;p29"/>
          <p:cNvSpPr txBox="1"/>
          <p:nvPr/>
        </p:nvSpPr>
        <p:spPr>
          <a:xfrm>
            <a:off x="4992900" y="2343963"/>
            <a:ext cx="290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Normalization of </a:t>
            </a: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w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/>
          <p:nvPr>
            <p:ph idx="4294967295" type="title"/>
          </p:nvPr>
        </p:nvSpPr>
        <p:spPr>
          <a:xfrm>
            <a:off x="3168000" y="1510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Loss Function</a:t>
            </a:r>
            <a:endParaRPr/>
          </a:p>
        </p:txBody>
      </p:sp>
      <p:sp>
        <p:nvSpPr>
          <p:cNvPr id="236" name="Google Shape;236;p30"/>
          <p:cNvSpPr/>
          <p:nvPr/>
        </p:nvSpPr>
        <p:spPr>
          <a:xfrm>
            <a:off x="7930925" y="4227625"/>
            <a:ext cx="331800" cy="139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37" name="Google Shape;237;p30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11</a:t>
            </a:r>
            <a:endParaRPr/>
          </a:p>
        </p:txBody>
      </p:sp>
      <p:pic>
        <p:nvPicPr>
          <p:cNvPr id="238" name="Google Shape;23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63" y="1218388"/>
            <a:ext cx="7934274" cy="10467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9" name="Google Shape;239;p30"/>
          <p:cNvSpPr txBox="1"/>
          <p:nvPr/>
        </p:nvSpPr>
        <p:spPr>
          <a:xfrm>
            <a:off x="491388" y="737400"/>
            <a:ext cx="836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Open Sans"/>
                <a:ea typeface="Open Sans"/>
                <a:cs typeface="Open Sans"/>
                <a:sym typeface="Open Sans"/>
              </a:rPr>
              <a:t>Weighted Multinomial Cross Entropy Loss 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0" name="Google Shape;24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2367" y="2857900"/>
            <a:ext cx="2861658" cy="755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1" name="Google Shape;241;p30"/>
          <p:cNvSpPr txBox="1"/>
          <p:nvPr/>
        </p:nvSpPr>
        <p:spPr>
          <a:xfrm>
            <a:off x="313500" y="2278675"/>
            <a:ext cx="467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Smoothed 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Empirical Distribution </a:t>
            </a:r>
            <a:r>
              <a:rPr i="1" lang="it" sz="1100">
                <a:solidFill>
                  <a:schemeClr val="dk1"/>
                </a:solidFill>
              </a:rPr>
              <a:t>P̃ </a:t>
            </a: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mixed with Uniform Distribution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2" name="Google Shape;242;p30"/>
          <p:cNvSpPr txBox="1"/>
          <p:nvPr/>
        </p:nvSpPr>
        <p:spPr>
          <a:xfrm>
            <a:off x="0" y="3035650"/>
            <a:ext cx="148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λ=0.5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3" name="Google Shape;24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7050" y="2822953"/>
            <a:ext cx="2861649" cy="825597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4" name="Google Shape;244;p30"/>
          <p:cNvSpPr txBox="1"/>
          <p:nvPr/>
        </p:nvSpPr>
        <p:spPr>
          <a:xfrm>
            <a:off x="4992900" y="2343963"/>
            <a:ext cx="290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Normalization of </a:t>
            </a:r>
            <a:r>
              <a:rPr b="1" lang="it">
                <a:latin typeface="Open Sans"/>
                <a:ea typeface="Open Sans"/>
                <a:cs typeface="Open Sans"/>
                <a:sym typeface="Open Sans"/>
              </a:rPr>
              <a:t>w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5" name="Google Shape;245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2934" y="4004448"/>
            <a:ext cx="7078140" cy="755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6" name="Google Shape;246;p30"/>
          <p:cNvSpPr txBox="1"/>
          <p:nvPr/>
        </p:nvSpPr>
        <p:spPr>
          <a:xfrm>
            <a:off x="3219150" y="3613588"/>
            <a:ext cx="290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Final Weighting Factor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/>
          <p:nvPr>
            <p:ph idx="4294967295" type="title"/>
          </p:nvPr>
        </p:nvSpPr>
        <p:spPr>
          <a:xfrm>
            <a:off x="3168000" y="1510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Loss Function:</a:t>
            </a:r>
            <a:endParaRPr/>
          </a:p>
        </p:txBody>
      </p:sp>
      <p:sp>
        <p:nvSpPr>
          <p:cNvPr id="252" name="Google Shape;252;p31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12</a:t>
            </a:r>
            <a:endParaRPr/>
          </a:p>
        </p:txBody>
      </p:sp>
      <p:sp>
        <p:nvSpPr>
          <p:cNvPr id="253" name="Google Shape;253;p31"/>
          <p:cNvSpPr txBox="1"/>
          <p:nvPr>
            <p:ph idx="4294967295" type="title"/>
          </p:nvPr>
        </p:nvSpPr>
        <p:spPr>
          <a:xfrm>
            <a:off x="3168000" y="68677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Plot</a:t>
            </a:r>
            <a:endParaRPr/>
          </a:p>
        </p:txBody>
      </p:sp>
      <p:pic>
        <p:nvPicPr>
          <p:cNvPr id="254" name="Google Shape;2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3475" y="1371150"/>
            <a:ext cx="4606761" cy="3396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1"/>
          <p:cNvSpPr txBox="1"/>
          <p:nvPr/>
        </p:nvSpPr>
        <p:spPr>
          <a:xfrm>
            <a:off x="503700" y="1929925"/>
            <a:ext cx="29862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Google Colab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72 hours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Early Stopping at epoch 13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Last Model at epoch 47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Introduction</a:t>
            </a:r>
            <a:endParaRPr/>
          </a:p>
        </p:txBody>
      </p:sp>
      <p:sp>
        <p:nvSpPr>
          <p:cNvPr id="72" name="Google Shape;72;p14"/>
          <p:cNvSpPr txBox="1"/>
          <p:nvPr>
            <p:ph idx="2" type="body"/>
          </p:nvPr>
        </p:nvSpPr>
        <p:spPr>
          <a:xfrm>
            <a:off x="5023375" y="3926825"/>
            <a:ext cx="486900" cy="6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000"/>
              <a:t>1</a:t>
            </a:r>
            <a:endParaRPr sz="300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0275" y="1304997"/>
            <a:ext cx="2232375" cy="253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Image Colorization</a:t>
            </a:r>
            <a:endParaRPr/>
          </a:p>
        </p:txBody>
      </p:sp>
      <p:sp>
        <p:nvSpPr>
          <p:cNvPr id="261" name="Google Shape;261;p32"/>
          <p:cNvSpPr txBox="1"/>
          <p:nvPr>
            <p:ph idx="2" type="body"/>
          </p:nvPr>
        </p:nvSpPr>
        <p:spPr>
          <a:xfrm>
            <a:off x="5023375" y="3926825"/>
            <a:ext cx="486900" cy="6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000"/>
              <a:t>3</a:t>
            </a:r>
            <a:endParaRPr sz="3000"/>
          </a:p>
        </p:txBody>
      </p:sp>
      <p:pic>
        <p:nvPicPr>
          <p:cNvPr id="262" name="Google Shape;2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650" y="929275"/>
            <a:ext cx="3714750" cy="30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3"/>
          <p:cNvPicPr preferRelativeResize="0"/>
          <p:nvPr/>
        </p:nvPicPr>
        <p:blipFill rotWithShape="1">
          <a:blip r:embed="rId3">
            <a:alphaModFix/>
          </a:blip>
          <a:srcRect b="514440" l="0" r="0" t="-514440"/>
          <a:stretch/>
        </p:blipFill>
        <p:spPr>
          <a:xfrm>
            <a:off x="1420100" y="152400"/>
            <a:ext cx="8667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3"/>
          <p:cNvSpPr txBox="1"/>
          <p:nvPr>
            <p:ph idx="4294967295" type="title"/>
          </p:nvPr>
        </p:nvSpPr>
        <p:spPr>
          <a:xfrm>
            <a:off x="821600" y="-11137"/>
            <a:ext cx="7594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Simulated Annealing Inspiration</a:t>
            </a:r>
            <a:endParaRPr/>
          </a:p>
        </p:txBody>
      </p:sp>
      <p:sp>
        <p:nvSpPr>
          <p:cNvPr id="269" name="Google Shape;269;p33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14</a:t>
            </a:r>
            <a:endParaRPr/>
          </a:p>
        </p:txBody>
      </p:sp>
      <p:pic>
        <p:nvPicPr>
          <p:cNvPr id="270" name="Google Shape;27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5950" y="638900"/>
            <a:ext cx="5832105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8725" y="1452475"/>
            <a:ext cx="7280551" cy="3640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2" name="Google Shape;272;p33"/>
          <p:cNvCxnSpPr/>
          <p:nvPr/>
        </p:nvCxnSpPr>
        <p:spPr>
          <a:xfrm flipH="1" rot="10800000">
            <a:off x="2077425" y="846900"/>
            <a:ext cx="62700" cy="6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33"/>
          <p:cNvCxnSpPr/>
          <p:nvPr/>
        </p:nvCxnSpPr>
        <p:spPr>
          <a:xfrm rot="10800000">
            <a:off x="2140125" y="846900"/>
            <a:ext cx="62700" cy="6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33"/>
          <p:cNvCxnSpPr/>
          <p:nvPr/>
        </p:nvCxnSpPr>
        <p:spPr>
          <a:xfrm flipH="1" rot="10800000">
            <a:off x="3594275" y="846900"/>
            <a:ext cx="62700" cy="6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33"/>
          <p:cNvCxnSpPr/>
          <p:nvPr/>
        </p:nvCxnSpPr>
        <p:spPr>
          <a:xfrm rot="10800000">
            <a:off x="3656975" y="846900"/>
            <a:ext cx="62700" cy="6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Tests and Results</a:t>
            </a:r>
            <a:endParaRPr/>
          </a:p>
        </p:txBody>
      </p:sp>
      <p:sp>
        <p:nvSpPr>
          <p:cNvPr id="281" name="Google Shape;281;p34"/>
          <p:cNvSpPr txBox="1"/>
          <p:nvPr>
            <p:ph idx="2" type="body"/>
          </p:nvPr>
        </p:nvSpPr>
        <p:spPr>
          <a:xfrm>
            <a:off x="5023375" y="3926825"/>
            <a:ext cx="486900" cy="6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000"/>
              <a:t>5</a:t>
            </a:r>
            <a:endParaRPr sz="3000"/>
          </a:p>
        </p:txBody>
      </p:sp>
      <p:pic>
        <p:nvPicPr>
          <p:cNvPr id="282" name="Google Shape;28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8025" y="1362775"/>
            <a:ext cx="1874472" cy="241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8928" y="1709212"/>
            <a:ext cx="1782822" cy="1819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5"/>
          <p:cNvPicPr preferRelativeResize="0"/>
          <p:nvPr/>
        </p:nvPicPr>
        <p:blipFill rotWithShape="1">
          <a:blip r:embed="rId3">
            <a:alphaModFix/>
          </a:blip>
          <a:srcRect b="514440" l="0" r="0" t="-514440"/>
          <a:stretch/>
        </p:blipFill>
        <p:spPr>
          <a:xfrm>
            <a:off x="1420100" y="152400"/>
            <a:ext cx="8667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5"/>
          <p:cNvSpPr txBox="1"/>
          <p:nvPr>
            <p:ph idx="4294967295" type="title"/>
          </p:nvPr>
        </p:nvSpPr>
        <p:spPr>
          <a:xfrm>
            <a:off x="2913600" y="108450"/>
            <a:ext cx="3316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Tests and Results</a:t>
            </a:r>
            <a:endParaRPr/>
          </a:p>
        </p:txBody>
      </p:sp>
      <p:sp>
        <p:nvSpPr>
          <p:cNvPr id="290" name="Google Shape;290;p35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16</a:t>
            </a:r>
            <a:endParaRPr/>
          </a:p>
        </p:txBody>
      </p:sp>
      <p:sp>
        <p:nvSpPr>
          <p:cNvPr id="291" name="Google Shape;291;p35"/>
          <p:cNvSpPr txBox="1"/>
          <p:nvPr/>
        </p:nvSpPr>
        <p:spPr>
          <a:xfrm>
            <a:off x="1748675" y="814175"/>
            <a:ext cx="5571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Open Sans"/>
                <a:ea typeface="Open Sans"/>
                <a:cs typeface="Open Sans"/>
                <a:sym typeface="Open Sans"/>
              </a:rPr>
              <a:t>Two ways of testing: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2" name="Google Shape;292;p35"/>
          <p:cNvSpPr txBox="1"/>
          <p:nvPr/>
        </p:nvSpPr>
        <p:spPr>
          <a:xfrm>
            <a:off x="554150" y="1420350"/>
            <a:ext cx="372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latin typeface="Open Sans"/>
                <a:ea typeface="Open Sans"/>
                <a:cs typeface="Open Sans"/>
                <a:sym typeface="Open Sans"/>
              </a:rPr>
              <a:t>Visual Evaluation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93" name="Google Shape;293;p35"/>
          <p:cNvCxnSpPr>
            <a:stCxn id="291" idx="2"/>
            <a:endCxn id="292" idx="0"/>
          </p:cNvCxnSpPr>
          <p:nvPr/>
        </p:nvCxnSpPr>
        <p:spPr>
          <a:xfrm flipH="1">
            <a:off x="2417225" y="1306775"/>
            <a:ext cx="2117100" cy="11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4" name="Google Shape;294;p35"/>
          <p:cNvSpPr txBox="1"/>
          <p:nvPr/>
        </p:nvSpPr>
        <p:spPr>
          <a:xfrm>
            <a:off x="4949725" y="1420350"/>
            <a:ext cx="372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latin typeface="Open Sans"/>
                <a:ea typeface="Open Sans"/>
                <a:cs typeface="Open Sans"/>
                <a:sym typeface="Open Sans"/>
              </a:rPr>
              <a:t>VGG-16 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95" name="Google Shape;295;p35"/>
          <p:cNvCxnSpPr>
            <a:stCxn id="291" idx="2"/>
            <a:endCxn id="294" idx="0"/>
          </p:cNvCxnSpPr>
          <p:nvPr/>
        </p:nvCxnSpPr>
        <p:spPr>
          <a:xfrm>
            <a:off x="4534325" y="1306775"/>
            <a:ext cx="2278500" cy="11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6" name="Google Shape;296;p35"/>
          <p:cNvSpPr txBox="1"/>
          <p:nvPr/>
        </p:nvSpPr>
        <p:spPr>
          <a:xfrm>
            <a:off x="1140325" y="1928250"/>
            <a:ext cx="234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Watch the colorized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image and check if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it seems realistic.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7" name="Google Shape;297;p35"/>
          <p:cNvSpPr txBox="1"/>
          <p:nvPr/>
        </p:nvSpPr>
        <p:spPr>
          <a:xfrm>
            <a:off x="5642875" y="1928250"/>
            <a:ext cx="234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Check if VGG-16 classifies correctly the colorized image.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98" name="Google Shape;29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7950" y="3521850"/>
            <a:ext cx="1115282" cy="831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9" name="Google Shape;29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4363" y="3535223"/>
            <a:ext cx="1066312" cy="804554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0" name="Google Shape;300;p35"/>
          <p:cNvSpPr txBox="1"/>
          <p:nvPr/>
        </p:nvSpPr>
        <p:spPr>
          <a:xfrm>
            <a:off x="2299038" y="3750775"/>
            <a:ext cx="1489500" cy="40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Colorization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1" name="Google Shape;301;p35"/>
          <p:cNvCxnSpPr>
            <a:stCxn id="298" idx="3"/>
            <a:endCxn id="300" idx="1"/>
          </p:cNvCxnSpPr>
          <p:nvPr/>
        </p:nvCxnSpPr>
        <p:spPr>
          <a:xfrm>
            <a:off x="2033232" y="3937500"/>
            <a:ext cx="2658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2" name="Google Shape;302;p35"/>
          <p:cNvCxnSpPr>
            <a:stCxn id="300" idx="3"/>
            <a:endCxn id="299" idx="1"/>
          </p:cNvCxnSpPr>
          <p:nvPr/>
        </p:nvCxnSpPr>
        <p:spPr>
          <a:xfrm flipH="1" rot="10800000">
            <a:off x="3788538" y="3937375"/>
            <a:ext cx="2658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3" name="Google Shape;303;p35"/>
          <p:cNvSpPr txBox="1"/>
          <p:nvPr/>
        </p:nvSpPr>
        <p:spPr>
          <a:xfrm>
            <a:off x="5543876" y="3750775"/>
            <a:ext cx="943500" cy="40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VGG-16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4" name="Google Shape;304;p35"/>
          <p:cNvCxnSpPr>
            <a:endCxn id="303" idx="1"/>
          </p:cNvCxnSpPr>
          <p:nvPr/>
        </p:nvCxnSpPr>
        <p:spPr>
          <a:xfrm>
            <a:off x="5106476" y="3950875"/>
            <a:ext cx="437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p35"/>
          <p:cNvCxnSpPr>
            <a:stCxn id="303" idx="3"/>
          </p:cNvCxnSpPr>
          <p:nvPr/>
        </p:nvCxnSpPr>
        <p:spPr>
          <a:xfrm>
            <a:off x="6487376" y="3950875"/>
            <a:ext cx="437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" name="Google Shape;306;p35"/>
          <p:cNvSpPr txBox="1"/>
          <p:nvPr/>
        </p:nvSpPr>
        <p:spPr>
          <a:xfrm>
            <a:off x="6910575" y="3744150"/>
            <a:ext cx="1324800" cy="4002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Porcupine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7" name="Google Shape;307;p35"/>
          <p:cNvSpPr/>
          <p:nvPr/>
        </p:nvSpPr>
        <p:spPr>
          <a:xfrm>
            <a:off x="658375" y="3203175"/>
            <a:ext cx="7751900" cy="1604550"/>
          </a:xfrm>
          <a:prstGeom prst="flowChartProcess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308" name="Google Shape;308;p35"/>
          <p:cNvSpPr/>
          <p:nvPr/>
        </p:nvSpPr>
        <p:spPr>
          <a:xfrm>
            <a:off x="5430250" y="1420350"/>
            <a:ext cx="2754475" cy="1390600"/>
          </a:xfrm>
          <a:prstGeom prst="flowChartProcess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309" name="Google Shape;309;p35"/>
          <p:cNvSpPr/>
          <p:nvPr/>
        </p:nvSpPr>
        <p:spPr>
          <a:xfrm>
            <a:off x="917950" y="1447075"/>
            <a:ext cx="2800800" cy="1390500"/>
          </a:xfrm>
          <a:prstGeom prst="rect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0" name="Google Shape;310;p35"/>
          <p:cNvCxnSpPr>
            <a:stCxn id="308" idx="2"/>
            <a:endCxn id="307" idx="0"/>
          </p:cNvCxnSpPr>
          <p:nvPr/>
        </p:nvCxnSpPr>
        <p:spPr>
          <a:xfrm flipH="1">
            <a:off x="4534388" y="2810950"/>
            <a:ext cx="22731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6"/>
          <p:cNvPicPr preferRelativeResize="0"/>
          <p:nvPr/>
        </p:nvPicPr>
        <p:blipFill rotWithShape="1">
          <a:blip r:embed="rId3">
            <a:alphaModFix/>
          </a:blip>
          <a:srcRect b="514440" l="0" r="0" t="-514440"/>
          <a:stretch/>
        </p:blipFill>
        <p:spPr>
          <a:xfrm>
            <a:off x="1420100" y="152400"/>
            <a:ext cx="8667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6"/>
          <p:cNvSpPr txBox="1"/>
          <p:nvPr>
            <p:ph idx="4294967295" type="title"/>
          </p:nvPr>
        </p:nvSpPr>
        <p:spPr>
          <a:xfrm>
            <a:off x="2913600" y="108450"/>
            <a:ext cx="3316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Tests and Results</a:t>
            </a:r>
            <a:endParaRPr/>
          </a:p>
        </p:txBody>
      </p:sp>
      <p:sp>
        <p:nvSpPr>
          <p:cNvPr id="317" name="Google Shape;317;p36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17</a:t>
            </a:r>
            <a:endParaRPr/>
          </a:p>
        </p:txBody>
      </p:sp>
      <p:pic>
        <p:nvPicPr>
          <p:cNvPr id="318" name="Google Shape;31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16550"/>
            <a:ext cx="8839200" cy="3035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37"/>
          <p:cNvPicPr preferRelativeResize="0"/>
          <p:nvPr/>
        </p:nvPicPr>
        <p:blipFill rotWithShape="1">
          <a:blip r:embed="rId3">
            <a:alphaModFix/>
          </a:blip>
          <a:srcRect b="514440" l="0" r="0" t="-514440"/>
          <a:stretch/>
        </p:blipFill>
        <p:spPr>
          <a:xfrm>
            <a:off x="1420100" y="152400"/>
            <a:ext cx="8667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7"/>
          <p:cNvSpPr txBox="1"/>
          <p:nvPr>
            <p:ph idx="4294967295" type="title"/>
          </p:nvPr>
        </p:nvSpPr>
        <p:spPr>
          <a:xfrm>
            <a:off x="2913600" y="108450"/>
            <a:ext cx="3316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Tests and Results</a:t>
            </a:r>
            <a:endParaRPr/>
          </a:p>
        </p:txBody>
      </p:sp>
      <p:sp>
        <p:nvSpPr>
          <p:cNvPr id="325" name="Google Shape;325;p37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18</a:t>
            </a:r>
            <a:endParaRPr/>
          </a:p>
        </p:txBody>
      </p:sp>
      <p:pic>
        <p:nvPicPr>
          <p:cNvPr id="326" name="Google Shape;32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16550"/>
            <a:ext cx="8839202" cy="3078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38"/>
          <p:cNvPicPr preferRelativeResize="0"/>
          <p:nvPr/>
        </p:nvPicPr>
        <p:blipFill rotWithShape="1">
          <a:blip r:embed="rId3">
            <a:alphaModFix/>
          </a:blip>
          <a:srcRect b="514440" l="0" r="0" t="-514440"/>
          <a:stretch/>
        </p:blipFill>
        <p:spPr>
          <a:xfrm>
            <a:off x="1420100" y="152400"/>
            <a:ext cx="8667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8"/>
          <p:cNvSpPr txBox="1"/>
          <p:nvPr>
            <p:ph idx="4294967295" type="title"/>
          </p:nvPr>
        </p:nvSpPr>
        <p:spPr>
          <a:xfrm>
            <a:off x="2913600" y="108450"/>
            <a:ext cx="3316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Tests and Results</a:t>
            </a:r>
            <a:endParaRPr/>
          </a:p>
        </p:txBody>
      </p:sp>
      <p:sp>
        <p:nvSpPr>
          <p:cNvPr id="333" name="Google Shape;333;p38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19</a:t>
            </a:r>
            <a:endParaRPr/>
          </a:p>
        </p:txBody>
      </p:sp>
      <p:pic>
        <p:nvPicPr>
          <p:cNvPr id="334" name="Google Shape;33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16550"/>
            <a:ext cx="8839199" cy="3052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39"/>
          <p:cNvPicPr preferRelativeResize="0"/>
          <p:nvPr/>
        </p:nvPicPr>
        <p:blipFill rotWithShape="1">
          <a:blip r:embed="rId3">
            <a:alphaModFix/>
          </a:blip>
          <a:srcRect b="514440" l="0" r="0" t="-514440"/>
          <a:stretch/>
        </p:blipFill>
        <p:spPr>
          <a:xfrm>
            <a:off x="1420100" y="152400"/>
            <a:ext cx="8667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9"/>
          <p:cNvSpPr txBox="1"/>
          <p:nvPr>
            <p:ph idx="4294967295" type="title"/>
          </p:nvPr>
        </p:nvSpPr>
        <p:spPr>
          <a:xfrm>
            <a:off x="2913600" y="108450"/>
            <a:ext cx="3316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Tests and Results</a:t>
            </a:r>
            <a:endParaRPr/>
          </a:p>
        </p:txBody>
      </p:sp>
      <p:sp>
        <p:nvSpPr>
          <p:cNvPr id="341" name="Google Shape;341;p39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20</a:t>
            </a:r>
            <a:endParaRPr/>
          </a:p>
        </p:txBody>
      </p:sp>
      <p:pic>
        <p:nvPicPr>
          <p:cNvPr id="342" name="Google Shape;34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16550"/>
            <a:ext cx="8839200" cy="2718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Conclusions</a:t>
            </a:r>
            <a:endParaRPr/>
          </a:p>
        </p:txBody>
      </p:sp>
      <p:sp>
        <p:nvSpPr>
          <p:cNvPr id="348" name="Google Shape;348;p40"/>
          <p:cNvSpPr txBox="1"/>
          <p:nvPr>
            <p:ph idx="2" type="body"/>
          </p:nvPr>
        </p:nvSpPr>
        <p:spPr>
          <a:xfrm>
            <a:off x="5023375" y="3926825"/>
            <a:ext cx="486900" cy="6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000"/>
              <a:t>6</a:t>
            </a:r>
            <a:endParaRPr sz="3000"/>
          </a:p>
        </p:txBody>
      </p:sp>
      <p:pic>
        <p:nvPicPr>
          <p:cNvPr id="349" name="Google Shape;34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4275" y="1351300"/>
            <a:ext cx="2171700" cy="22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41"/>
          <p:cNvPicPr preferRelativeResize="0"/>
          <p:nvPr/>
        </p:nvPicPr>
        <p:blipFill rotWithShape="1">
          <a:blip r:embed="rId3">
            <a:alphaModFix/>
          </a:blip>
          <a:srcRect b="514440" l="0" r="0" t="-514440"/>
          <a:stretch/>
        </p:blipFill>
        <p:spPr>
          <a:xfrm>
            <a:off x="1420100" y="152400"/>
            <a:ext cx="8667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41"/>
          <p:cNvSpPr txBox="1"/>
          <p:nvPr>
            <p:ph idx="4294967295" type="title"/>
          </p:nvPr>
        </p:nvSpPr>
        <p:spPr>
          <a:xfrm>
            <a:off x="1827400" y="108450"/>
            <a:ext cx="631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Conclusions: Possible Improvements</a:t>
            </a:r>
            <a:endParaRPr/>
          </a:p>
        </p:txBody>
      </p:sp>
      <p:sp>
        <p:nvSpPr>
          <p:cNvPr id="356" name="Google Shape;356;p41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22</a:t>
            </a:r>
            <a:endParaRPr/>
          </a:p>
        </p:txBody>
      </p:sp>
      <p:sp>
        <p:nvSpPr>
          <p:cNvPr id="357" name="Google Shape;357;p41"/>
          <p:cNvSpPr txBox="1"/>
          <p:nvPr/>
        </p:nvSpPr>
        <p:spPr>
          <a:xfrm>
            <a:off x="503700" y="1058325"/>
            <a:ext cx="366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Open Sans"/>
                <a:ea typeface="Open Sans"/>
                <a:cs typeface="Open Sans"/>
                <a:sym typeface="Open Sans"/>
              </a:rPr>
              <a:t>Use larger datasets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8" name="Google Shape;358;p41"/>
          <p:cNvSpPr txBox="1"/>
          <p:nvPr/>
        </p:nvSpPr>
        <p:spPr>
          <a:xfrm>
            <a:off x="1453450" y="2171550"/>
            <a:ext cx="283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Open Sans"/>
                <a:ea typeface="Open Sans"/>
                <a:cs typeface="Open Sans"/>
                <a:sym typeface="Open Sans"/>
              </a:rPr>
              <a:t>Train for more time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9" name="Google Shape;359;p41"/>
          <p:cNvSpPr txBox="1"/>
          <p:nvPr/>
        </p:nvSpPr>
        <p:spPr>
          <a:xfrm>
            <a:off x="2483600" y="3238525"/>
            <a:ext cx="462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Open Sans"/>
                <a:ea typeface="Open Sans"/>
                <a:cs typeface="Open Sans"/>
                <a:sym typeface="Open Sans"/>
              </a:rPr>
              <a:t>More classes in the </a:t>
            </a:r>
            <a:r>
              <a:rPr i="1" lang="it" sz="1800">
                <a:latin typeface="Open Sans"/>
                <a:ea typeface="Open Sans"/>
                <a:cs typeface="Open Sans"/>
                <a:sym typeface="Open Sans"/>
              </a:rPr>
              <a:t>Lab </a:t>
            </a:r>
            <a:r>
              <a:rPr lang="it" sz="1800">
                <a:latin typeface="Open Sans"/>
                <a:ea typeface="Open Sans"/>
                <a:cs typeface="Open Sans"/>
                <a:sym typeface="Open Sans"/>
              </a:rPr>
              <a:t>Space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0" name="Google Shape;360;p41"/>
          <p:cNvSpPr txBox="1"/>
          <p:nvPr/>
        </p:nvSpPr>
        <p:spPr>
          <a:xfrm>
            <a:off x="6413500" y="1058325"/>
            <a:ext cx="258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1" name="Google Shape;361;p41"/>
          <p:cNvSpPr txBox="1"/>
          <p:nvPr/>
        </p:nvSpPr>
        <p:spPr>
          <a:xfrm>
            <a:off x="5933700" y="1058325"/>
            <a:ext cx="366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Open Sans"/>
                <a:ea typeface="Open Sans"/>
                <a:cs typeface="Open Sans"/>
                <a:sym typeface="Open Sans"/>
              </a:rPr>
              <a:t>Try other architectures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2" name="Google Shape;362;p41"/>
          <p:cNvSpPr txBox="1"/>
          <p:nvPr/>
        </p:nvSpPr>
        <p:spPr>
          <a:xfrm>
            <a:off x="5563950" y="2148413"/>
            <a:ext cx="366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Open Sans"/>
                <a:ea typeface="Open Sans"/>
                <a:cs typeface="Open Sans"/>
                <a:sym typeface="Open Sans"/>
              </a:rPr>
              <a:t>More memory and more GPUs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63" name="Google Shape;363;p41"/>
          <p:cNvCxnSpPr/>
          <p:nvPr/>
        </p:nvCxnSpPr>
        <p:spPr>
          <a:xfrm flipH="1">
            <a:off x="3527750" y="832550"/>
            <a:ext cx="910200" cy="38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4" name="Google Shape;364;p41"/>
          <p:cNvCxnSpPr/>
          <p:nvPr/>
        </p:nvCxnSpPr>
        <p:spPr>
          <a:xfrm flipH="1">
            <a:off x="3675800" y="839600"/>
            <a:ext cx="945600" cy="146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5" name="Google Shape;365;p41"/>
          <p:cNvCxnSpPr/>
          <p:nvPr/>
        </p:nvCxnSpPr>
        <p:spPr>
          <a:xfrm flipH="1">
            <a:off x="4783700" y="825500"/>
            <a:ext cx="28200" cy="243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6" name="Google Shape;366;p41"/>
          <p:cNvCxnSpPr>
            <a:stCxn id="355" idx="2"/>
          </p:cNvCxnSpPr>
          <p:nvPr/>
        </p:nvCxnSpPr>
        <p:spPr>
          <a:xfrm>
            <a:off x="4984750" y="864150"/>
            <a:ext cx="64560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7" name="Google Shape;367;p41"/>
          <p:cNvCxnSpPr/>
          <p:nvPr/>
        </p:nvCxnSpPr>
        <p:spPr>
          <a:xfrm>
            <a:off x="5164675" y="818450"/>
            <a:ext cx="910200" cy="3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28900" y="1747425"/>
            <a:ext cx="3534000" cy="109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much information does this image contains?</a:t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2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2375" y="751563"/>
            <a:ext cx="4976301" cy="3091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42"/>
          <p:cNvPicPr preferRelativeResize="0"/>
          <p:nvPr/>
        </p:nvPicPr>
        <p:blipFill rotWithShape="1">
          <a:blip r:embed="rId3">
            <a:alphaModFix/>
          </a:blip>
          <a:srcRect b="514440" l="0" r="0" t="-514440"/>
          <a:stretch/>
        </p:blipFill>
        <p:spPr>
          <a:xfrm>
            <a:off x="1420100" y="152400"/>
            <a:ext cx="8667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2"/>
          <p:cNvSpPr txBox="1"/>
          <p:nvPr>
            <p:ph idx="4294967295" type="title"/>
          </p:nvPr>
        </p:nvSpPr>
        <p:spPr>
          <a:xfrm>
            <a:off x="2913600" y="108450"/>
            <a:ext cx="3316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References</a:t>
            </a:r>
            <a:endParaRPr/>
          </a:p>
        </p:txBody>
      </p:sp>
      <p:sp>
        <p:nvSpPr>
          <p:cNvPr id="374" name="Google Shape;374;p42"/>
          <p:cNvSpPr txBox="1"/>
          <p:nvPr/>
        </p:nvSpPr>
        <p:spPr>
          <a:xfrm>
            <a:off x="496900" y="940075"/>
            <a:ext cx="8379900" cy="28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Colorful Image Colorization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https://arxiv.org/pdf/1603.08511.pdf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ImageNet Dataset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https://image-net.org/challenges/LSVRC/2015/2015-downloads.php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CIE Lab Space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6"/>
              </a:rPr>
              <a:t>https://en.wikipedia.org/wiki/CIELAB_color_space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Project Code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7"/>
              </a:rPr>
              <a:t>https://colab.research.google.com/drive/1-MF_M5t8ZUVav3adi8q7aRNyqGAkvt94?authuser=1</a:t>
            </a:r>
            <a:endParaRPr sz="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5" name="Google Shape;375;p42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23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138" y="2350150"/>
            <a:ext cx="1626137" cy="246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3566" y="2350150"/>
            <a:ext cx="1767590" cy="246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3725" y="2350150"/>
            <a:ext cx="1719841" cy="2468175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3"/>
          <p:cNvSpPr txBox="1"/>
          <p:nvPr/>
        </p:nvSpPr>
        <p:spPr>
          <a:xfrm>
            <a:off x="1426188" y="382725"/>
            <a:ext cx="6291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0">
                <a:latin typeface="Open Sans"/>
                <a:ea typeface="Open Sans"/>
                <a:cs typeface="Open Sans"/>
                <a:sym typeface="Open Sans"/>
              </a:rPr>
              <a:t>Thank you!</a:t>
            </a:r>
            <a:endParaRPr sz="5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4" name="Google Shape;384;p43"/>
          <p:cNvSpPr txBox="1"/>
          <p:nvPr/>
        </p:nvSpPr>
        <p:spPr>
          <a:xfrm rot="5400000">
            <a:off x="3118863" y="1181325"/>
            <a:ext cx="300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28900" y="1747425"/>
            <a:ext cx="3534000" cy="109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much information does this image contains?</a:t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2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72375" y="751563"/>
            <a:ext cx="4976301" cy="309122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108025" y="2990700"/>
            <a:ext cx="3833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Open Sans"/>
                <a:ea typeface="Open Sans"/>
                <a:cs typeface="Open Sans"/>
                <a:sym typeface="Open Sans"/>
              </a:rPr>
              <a:t>Our aim: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000">
                <a:latin typeface="Open Sans"/>
                <a:ea typeface="Open Sans"/>
                <a:cs typeface="Open Sans"/>
                <a:sym typeface="Open Sans"/>
              </a:rPr>
              <a:t>colorize the image in a way that</a:t>
            </a:r>
            <a:endParaRPr i="1" sz="2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000">
                <a:latin typeface="Open Sans"/>
                <a:ea typeface="Open Sans"/>
                <a:cs typeface="Open Sans"/>
                <a:sym typeface="Open Sans"/>
              </a:rPr>
              <a:t>makes it </a:t>
            </a:r>
            <a:r>
              <a:rPr b="1" i="1" lang="it" sz="2000">
                <a:latin typeface="Open Sans"/>
                <a:ea typeface="Open Sans"/>
                <a:cs typeface="Open Sans"/>
                <a:sym typeface="Open Sans"/>
              </a:rPr>
              <a:t>realistic</a:t>
            </a:r>
            <a:endParaRPr b="1" i="1" sz="2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518850" y="507900"/>
            <a:ext cx="3305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/>
              <a:t>A </a:t>
            </a:r>
            <a:r>
              <a:rPr b="1" lang="it" sz="3500"/>
              <a:t>key</a:t>
            </a:r>
            <a:r>
              <a:rPr lang="it" sz="3500"/>
              <a:t> point:</a:t>
            </a:r>
            <a:endParaRPr sz="3500"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0" y="1359000"/>
            <a:ext cx="5278800" cy="17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it" sz="1700"/>
              <a:t>Realistic</a:t>
            </a:r>
            <a:r>
              <a:rPr lang="it" sz="1700"/>
              <a:t> doesn’t imply “</a:t>
            </a:r>
            <a:r>
              <a:rPr b="1" i="1" lang="it" sz="1700"/>
              <a:t>as the original one</a:t>
            </a:r>
            <a:r>
              <a:rPr lang="it" sz="1700"/>
              <a:t>” </a:t>
            </a:r>
            <a:endParaRPr sz="1700"/>
          </a:p>
        </p:txBody>
      </p:sp>
      <p:sp>
        <p:nvSpPr>
          <p:cNvPr id="95" name="Google Shape;95;p17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3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025" y="2345900"/>
            <a:ext cx="1967750" cy="1888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7"/>
          <p:cNvCxnSpPr>
            <a:stCxn id="96" idx="3"/>
            <a:endCxn id="98" idx="1"/>
          </p:cNvCxnSpPr>
          <p:nvPr/>
        </p:nvCxnSpPr>
        <p:spPr>
          <a:xfrm>
            <a:off x="3208775" y="3289988"/>
            <a:ext cx="2737800" cy="47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6638" y="643550"/>
            <a:ext cx="1841987" cy="179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6650" y="2848075"/>
            <a:ext cx="1881350" cy="1827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7"/>
          <p:cNvCxnSpPr>
            <a:stCxn id="96" idx="3"/>
            <a:endCxn id="99" idx="1"/>
          </p:cNvCxnSpPr>
          <p:nvPr/>
        </p:nvCxnSpPr>
        <p:spPr>
          <a:xfrm flipH="1" rot="10800000">
            <a:off x="3208775" y="1538588"/>
            <a:ext cx="2737800" cy="175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518850" y="507900"/>
            <a:ext cx="3305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3500"/>
              <a:t>A </a:t>
            </a:r>
            <a:r>
              <a:rPr b="1" lang="it" sz="3500"/>
              <a:t>key</a:t>
            </a:r>
            <a:r>
              <a:rPr lang="it" sz="3500"/>
              <a:t> point:</a:t>
            </a:r>
            <a:endParaRPr sz="3500"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0" y="1359000"/>
            <a:ext cx="5207400" cy="17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it" sz="1700"/>
              <a:t>Realistic</a:t>
            </a:r>
            <a:r>
              <a:rPr lang="it" sz="1700"/>
              <a:t> doesn’t imply “</a:t>
            </a:r>
            <a:r>
              <a:rPr b="1" i="1" lang="it" sz="1700"/>
              <a:t>as the original one</a:t>
            </a:r>
            <a:r>
              <a:rPr lang="it" sz="1700"/>
              <a:t>” </a:t>
            </a:r>
            <a:endParaRPr sz="1700"/>
          </a:p>
        </p:txBody>
      </p:sp>
      <p:sp>
        <p:nvSpPr>
          <p:cNvPr id="107" name="Google Shape;107;p18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3</a:t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025" y="2345900"/>
            <a:ext cx="1967750" cy="188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6638" y="643550"/>
            <a:ext cx="1841987" cy="1790100"/>
          </a:xfrm>
          <a:prstGeom prst="rect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6650" y="2848075"/>
            <a:ext cx="1881350" cy="1827425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11" name="Google Shape;111;p18"/>
          <p:cNvCxnSpPr>
            <a:stCxn id="108" idx="3"/>
            <a:endCxn id="109" idx="1"/>
          </p:cNvCxnSpPr>
          <p:nvPr/>
        </p:nvCxnSpPr>
        <p:spPr>
          <a:xfrm flipH="1" rot="10800000">
            <a:off x="3208775" y="1538588"/>
            <a:ext cx="2737800" cy="175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2" name="Google Shape;112;p18"/>
          <p:cNvCxnSpPr>
            <a:stCxn id="108" idx="3"/>
            <a:endCxn id="110" idx="1"/>
          </p:cNvCxnSpPr>
          <p:nvPr/>
        </p:nvCxnSpPr>
        <p:spPr>
          <a:xfrm>
            <a:off x="3208775" y="3289988"/>
            <a:ext cx="2737800" cy="47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/>
        </p:nvSpPr>
        <p:spPr>
          <a:xfrm>
            <a:off x="1804250" y="155975"/>
            <a:ext cx="5419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>
                <a:latin typeface="Open Sans"/>
                <a:ea typeface="Open Sans"/>
                <a:cs typeface="Open Sans"/>
                <a:sym typeface="Open Sans"/>
              </a:rPr>
              <a:t>CIE LAB Color Space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3301725" y="557125"/>
            <a:ext cx="3966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pen Sans"/>
                <a:ea typeface="Open Sans"/>
                <a:cs typeface="Open Sans"/>
                <a:sym typeface="Open Sans"/>
              </a:rPr>
              <a:t>What we actually used: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724" y="1192071"/>
            <a:ext cx="6424849" cy="301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/>
        </p:nvSpPr>
        <p:spPr>
          <a:xfrm>
            <a:off x="1735571" y="937850"/>
            <a:ext cx="211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latin typeface="Open Sans"/>
                <a:ea typeface="Open Sans"/>
                <a:cs typeface="Open Sans"/>
                <a:sym typeface="Open Sans"/>
              </a:rPr>
              <a:t>Lab Color Circle at L=50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5148666" y="937850"/>
            <a:ext cx="211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latin typeface="Open Sans"/>
                <a:ea typeface="Open Sans"/>
                <a:cs typeface="Open Sans"/>
                <a:sym typeface="Open Sans"/>
              </a:rPr>
              <a:t>224 Color Classes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4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/>
        </p:nvSpPr>
        <p:spPr>
          <a:xfrm>
            <a:off x="1804250" y="155975"/>
            <a:ext cx="5419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>
                <a:latin typeface="Open Sans"/>
                <a:ea typeface="Open Sans"/>
                <a:cs typeface="Open Sans"/>
                <a:sym typeface="Open Sans"/>
              </a:rPr>
              <a:t>CIE LAB Color Space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3301725" y="557125"/>
            <a:ext cx="3966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pen Sans"/>
                <a:ea typeface="Open Sans"/>
                <a:cs typeface="Open Sans"/>
                <a:sym typeface="Open Sans"/>
              </a:rPr>
              <a:t>What we actually used: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724" y="1192071"/>
            <a:ext cx="6424849" cy="301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1735571" y="937850"/>
            <a:ext cx="211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latin typeface="Open Sans"/>
                <a:ea typeface="Open Sans"/>
                <a:cs typeface="Open Sans"/>
                <a:sym typeface="Open Sans"/>
              </a:rPr>
              <a:t>Lab Color Circle at L=50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5148666" y="937850"/>
            <a:ext cx="211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latin typeface="Open Sans"/>
                <a:ea typeface="Open Sans"/>
                <a:cs typeface="Open Sans"/>
                <a:sym typeface="Open Sans"/>
              </a:rPr>
              <a:t>224 Color Classes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4</a:t>
            </a:r>
            <a:endParaRPr/>
          </a:p>
        </p:txBody>
      </p:sp>
      <p:sp>
        <p:nvSpPr>
          <p:cNvPr id="133" name="Google Shape;133;p20"/>
          <p:cNvSpPr txBox="1"/>
          <p:nvPr/>
        </p:nvSpPr>
        <p:spPr>
          <a:xfrm>
            <a:off x="750900" y="4394200"/>
            <a:ext cx="764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…but actually we dropped 110 classes that were not present in the training set.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2979175" y="462400"/>
            <a:ext cx="3305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3800"/>
              <a:t>Objective:</a:t>
            </a:r>
            <a:endParaRPr sz="3800"/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1392100" y="1359000"/>
            <a:ext cx="6658800" cy="17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it" sz="1700"/>
              <a:t>Train a model capable of colorizing grayscale images </a:t>
            </a:r>
            <a:endParaRPr sz="1700"/>
          </a:p>
        </p:txBody>
      </p:sp>
      <p:sp>
        <p:nvSpPr>
          <p:cNvPr id="140" name="Google Shape;140;p21"/>
          <p:cNvSpPr txBox="1"/>
          <p:nvPr/>
        </p:nvSpPr>
        <p:spPr>
          <a:xfrm>
            <a:off x="0" y="0"/>
            <a:ext cx="503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5</a:t>
            </a: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025" y="2345900"/>
            <a:ext cx="1967750" cy="1888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9500" y="2376275"/>
            <a:ext cx="1881350" cy="1827425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3" name="Google Shape;143;p21"/>
          <p:cNvSpPr txBox="1"/>
          <p:nvPr/>
        </p:nvSpPr>
        <p:spPr>
          <a:xfrm>
            <a:off x="3980388" y="3089888"/>
            <a:ext cx="1417500" cy="40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Model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4" name="Google Shape;144;p21"/>
          <p:cNvCxnSpPr>
            <a:stCxn id="141" idx="3"/>
            <a:endCxn id="143" idx="1"/>
          </p:cNvCxnSpPr>
          <p:nvPr/>
        </p:nvCxnSpPr>
        <p:spPr>
          <a:xfrm>
            <a:off x="3208775" y="3289988"/>
            <a:ext cx="77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" name="Google Shape;145;p21"/>
          <p:cNvCxnSpPr>
            <a:stCxn id="143" idx="3"/>
            <a:endCxn id="142" idx="1"/>
          </p:cNvCxnSpPr>
          <p:nvPr/>
        </p:nvCxnSpPr>
        <p:spPr>
          <a:xfrm>
            <a:off x="5397888" y="3289988"/>
            <a:ext cx="77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" name="Google Shape;146;p21"/>
          <p:cNvSpPr txBox="1"/>
          <p:nvPr/>
        </p:nvSpPr>
        <p:spPr>
          <a:xfrm>
            <a:off x="3401825" y="2962275"/>
            <a:ext cx="2919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" name="Google Shape;147;p21"/>
          <p:cNvSpPr txBox="1"/>
          <p:nvPr/>
        </p:nvSpPr>
        <p:spPr>
          <a:xfrm>
            <a:off x="5407900" y="2962275"/>
            <a:ext cx="6897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pen Sans"/>
                <a:ea typeface="Open Sans"/>
                <a:cs typeface="Open Sans"/>
                <a:sym typeface="Open Sans"/>
              </a:rPr>
              <a:t>ab + 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8" name="Google Shape;148;p21"/>
          <p:cNvCxnSpPr/>
          <p:nvPr/>
        </p:nvCxnSpPr>
        <p:spPr>
          <a:xfrm flipH="1" rot="10800000">
            <a:off x="3519500" y="2681275"/>
            <a:ext cx="1012200" cy="383400"/>
          </a:xfrm>
          <a:prstGeom prst="bentConnector3">
            <a:avLst>
              <a:gd fmla="val 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1"/>
          <p:cNvCxnSpPr/>
          <p:nvPr/>
        </p:nvCxnSpPr>
        <p:spPr>
          <a:xfrm>
            <a:off x="4526750" y="2681300"/>
            <a:ext cx="1402500" cy="383400"/>
          </a:xfrm>
          <a:prstGeom prst="bentConnector3">
            <a:avLst>
              <a:gd fmla="val 1000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